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9" r:id="rId4"/>
    <p:sldId id="264" r:id="rId5"/>
    <p:sldId id="266" r:id="rId6"/>
    <p:sldId id="258" r:id="rId7"/>
    <p:sldId id="260" r:id="rId8"/>
    <p:sldId id="261" r:id="rId9"/>
    <p:sldId id="262" r:id="rId10"/>
    <p:sldId id="267" r:id="rId11"/>
    <p:sldId id="25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A6340A-F314-4663-A449-5F8F8E7E933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E6769F-5E16-40ED-81A4-9DB95E3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064896" cy="32179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ru-RU" sz="2400" dirty="0"/>
              <a:t>Дистанционное обучение в современной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высшей </a:t>
            </a:r>
            <a:r>
              <a:rPr lang="ru-RU" sz="2400" dirty="0"/>
              <a:t>школе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Достоинства и проблемы качества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5867142" cy="660052"/>
          </a:xfrm>
        </p:spPr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7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3369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Типы организационных структур ДО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AutoShape 22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50000">
                <a:schemeClr val="accent1">
                  <a:lumMod val="60000"/>
                  <a:lumOff val="40000"/>
                </a:schemeClr>
              </a:gs>
              <a:gs pos="50000">
                <a:schemeClr val="accent2"/>
              </a:gs>
              <a:gs pos="100000">
                <a:schemeClr val="accent1">
                  <a:lumMod val="5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23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24"/>
          <p:cNvSpPr>
            <a:spLocks noChangeArrowheads="1"/>
          </p:cNvSpPr>
          <p:nvPr/>
        </p:nvSpPr>
        <p:spPr bwMode="gray">
          <a:xfrm>
            <a:off x="4017962" y="1340769"/>
            <a:ext cx="4082430" cy="94523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Заочное образование в </a:t>
            </a:r>
          </a:p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традиционном университете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AutoShape 25"/>
          <p:cNvSpPr>
            <a:spLocks noChangeArrowheads="1"/>
          </p:cNvSpPr>
          <p:nvPr/>
        </p:nvSpPr>
        <p:spPr bwMode="gray">
          <a:xfrm>
            <a:off x="4237291" y="2780930"/>
            <a:ext cx="4223141" cy="94952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rgbClr val="000000"/>
                </a:solidFill>
              </a:rPr>
              <a:t>Консорциум университетов</a:t>
            </a:r>
          </a:p>
          <a:p>
            <a:pPr algn="ctr" eaLnBrk="0" hangingPunct="0"/>
            <a:r>
              <a:rPr lang="ru-RU" sz="1400" b="1" dirty="0" smtClean="0">
                <a:solidFill>
                  <a:srgbClr val="000000"/>
                </a:solidFill>
              </a:rPr>
              <a:t>объединение нескольких </a:t>
            </a:r>
          </a:p>
          <a:p>
            <a:pPr algn="ctr" eaLnBrk="0" hangingPunct="0"/>
            <a:r>
              <a:rPr lang="ru-RU" sz="1400" b="1" dirty="0" smtClean="0">
                <a:solidFill>
                  <a:srgbClr val="000000"/>
                </a:solidFill>
              </a:rPr>
              <a:t> организационных </a:t>
            </a:r>
          </a:p>
          <a:p>
            <a:pPr algn="ctr" eaLnBrk="0" hangingPunct="0"/>
            <a:r>
              <a:rPr lang="ru-RU" sz="1400" b="1" dirty="0" smtClean="0">
                <a:solidFill>
                  <a:srgbClr val="000000"/>
                </a:solidFill>
              </a:rPr>
              <a:t>структур университетов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gray">
          <a:xfrm>
            <a:off x="4260130" y="4238289"/>
            <a:ext cx="4344319" cy="92094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Открытый университет</a:t>
            </a:r>
          </a:p>
          <a:p>
            <a:pPr algn="ctr" eaLnBrk="0" hangingPunct="0"/>
            <a:r>
              <a:rPr lang="ru-RU" sz="1400" dirty="0" smtClean="0">
                <a:solidFill>
                  <a:srgbClr val="000000"/>
                </a:solidFill>
              </a:rPr>
              <a:t>открытое поступление в ВУЗ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AutoShape 28"/>
          <p:cNvSpPr>
            <a:spLocks noChangeArrowheads="1"/>
          </p:cNvSpPr>
          <p:nvPr/>
        </p:nvSpPr>
        <p:spPr bwMode="gray">
          <a:xfrm>
            <a:off x="3707904" y="5486399"/>
            <a:ext cx="4247529" cy="88144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Виртуальный университет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gray">
          <a:xfrm>
            <a:off x="1835696" y="3222626"/>
            <a:ext cx="2347367" cy="10156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</a:t>
            </a:r>
          </a:p>
          <a:p>
            <a:pPr algn="ctr" eaLnBrk="0" hangingPunct="0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</a:t>
            </a:r>
            <a:b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5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50328" cy="9323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100" b="1" dirty="0" smtClean="0">
                <a:solidFill>
                  <a:schemeClr val="accent1"/>
                </a:solidFill>
              </a:rPr>
              <a:t>Достоинства </a:t>
            </a:r>
            <a:r>
              <a:rPr lang="ru-RU" sz="3100" b="1" dirty="0">
                <a:solidFill>
                  <a:schemeClr val="accent1"/>
                </a:solidFill>
              </a:rPr>
              <a:t>и проблемы качества дистанционного обучения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endParaRPr lang="ru-RU" sz="31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4668173"/>
              </p:ext>
            </p:extLst>
          </p:nvPr>
        </p:nvGraphicFramePr>
        <p:xfrm>
          <a:off x="971600" y="1628800"/>
          <a:ext cx="7467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482"/>
                <a:gridCol w="36031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 ДО</a:t>
                      </a:r>
                      <a:endParaRPr lang="ru-RU" dirty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 ДО</a:t>
                      </a:r>
                      <a:endParaRPr lang="ru-RU" dirty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новые технологии в процессе обучения позволяют сделать визуальную информацию яркой и динамичной, процесс образования строится с учетом активного взаимодействия студента с обучающей системой.</a:t>
                      </a:r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необходимость наличия у учащегося сильной личной мотивации, умения учиться самостоятельно, без контроля  преподавателя</a:t>
                      </a:r>
                      <a:endParaRPr lang="uk-UA" sz="1300" dirty="0" smtClean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повышение</a:t>
                      </a:r>
                      <a:r>
                        <a:rPr lang="ru-RU" sz="1300" baseline="0" dirty="0" smtClean="0"/>
                        <a:t> квалификации без отрыва от производства</a:t>
                      </a:r>
                      <a:endParaRPr lang="uk-UA" sz="1300" dirty="0" smtClean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/>
                        <a:t>проблема</a:t>
                      </a:r>
                      <a:r>
                        <a:rPr lang="ru-RU" sz="1300" baseline="0" dirty="0" smtClean="0"/>
                        <a:t> аутентификации пользователя при проверке знаний</a:t>
                      </a:r>
                      <a:endParaRPr lang="ru-RU" sz="1300" dirty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появляются возможность обучения в лучших учебных заведениях, по наиболее эффективным технологиям, у наиболее квалифицированных преподавателей</a:t>
                      </a:r>
                      <a:endParaRPr lang="ru-RU" sz="1300" dirty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учащиеся не всегда могут обеспечить себя достаточным техническим оснащением - иметь компьютер и постоянный выход Интернет</a:t>
                      </a:r>
                      <a:endParaRPr lang="uk-UA" sz="1300" dirty="0" smtClean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6814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индивидуальный темп обучения,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свободный выбор программ и курсов из предлагаемого перечня</a:t>
                      </a:r>
                      <a:endParaRPr kumimoji="0" lang="uk-UA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300" dirty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отсутствие личного общения между преподавателем и обучаемым</a:t>
                      </a:r>
                      <a:endParaRPr lang="uk-UA" sz="1300" dirty="0" smtClean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в условиях снижения государственного финансирования ВУЗы  могут</a:t>
                      </a:r>
                      <a:r>
                        <a:rPr lang="ru-RU" sz="1300" baseline="0" dirty="0" smtClean="0"/>
                        <a:t> использовать более экономичный вид обучения (низкая аудиторная нагрузка, корпоративные заказы, иностранные студенты)</a:t>
                      </a:r>
                      <a:endParaRPr lang="uk-UA" sz="1300" dirty="0" smtClean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высокая стоимость построения системы дистанционного обучения, покупку технического обеспечения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 marL="82973" marR="82973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68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9046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dirty="0" smtClean="0">
                <a:solidFill>
                  <a:schemeClr val="accent1"/>
                </a:solidFill>
              </a:rPr>
              <a:t>ВЫВОДЫ: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  <a:latin typeface="+mn-lt"/>
              </a:rPr>
              <a:t>Таким образом, </a:t>
            </a:r>
            <a:r>
              <a:rPr lang="ru-RU" sz="2600" dirty="0" smtClean="0">
                <a:latin typeface="+mn-lt"/>
              </a:rPr>
              <a:t>под термином дистанционное образование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следует понимать особенную форму взаимодействия системы учитель, учебник и ученик. 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Главный аспект </a:t>
            </a:r>
            <a:r>
              <a:rPr lang="ru-RU" sz="2400" dirty="0">
                <a:latin typeface="+mn-lt"/>
              </a:rPr>
              <a:t>при организации дистанционной формы обучения является создание электронных курсов, разработка дидактических основ дистанционного обучения, подготовка педагогов-координаторов. Не следует отождествлять дистанционную </a:t>
            </a:r>
            <a:r>
              <a:rPr lang="ru-RU" sz="2600" dirty="0">
                <a:latin typeface="+mn-lt"/>
              </a:rPr>
              <a:t>форму</a:t>
            </a:r>
            <a:r>
              <a:rPr lang="ru-RU" sz="2400" dirty="0">
                <a:latin typeface="+mn-lt"/>
              </a:rPr>
              <a:t> с заочной формой обучения, ибо здесь предусматривается постоянный контакт с преподавателем, с другими учащимися </a:t>
            </a:r>
            <a:r>
              <a:rPr lang="ru-RU" sz="2400" dirty="0" err="1" smtClean="0">
                <a:latin typeface="+mn-lt"/>
              </a:rPr>
              <a:t>киберкласса</a:t>
            </a:r>
            <a:r>
              <a:rPr lang="ru-RU" sz="2400" dirty="0">
                <a:latin typeface="+mn-lt"/>
              </a:rPr>
              <a:t>, имитация всех видов очного обучения, но специфичными формами.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>Следовательно</a:t>
            </a:r>
            <a:r>
              <a:rPr lang="ru-RU" sz="2400" dirty="0">
                <a:latin typeface="+mn-lt"/>
              </a:rPr>
              <a:t>, требуются объемные теоретические и экспериментальные исследования, связанные с внедрением программ дистанционного обучения в современной высшей школе</a:t>
            </a:r>
            <a:endParaRPr lang="ru-RU" sz="280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Дистанционное образование (ДО)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77500" lnSpcReduction="20000"/>
          </a:bodyPr>
          <a:lstStyle/>
          <a:p>
            <a:pPr marL="36576" indent="0" algn="just">
              <a:buNone/>
            </a:pPr>
            <a:r>
              <a:rPr lang="ru-RU" b="1" dirty="0"/>
              <a:t>Дистанционное обучение (ДО) </a:t>
            </a:r>
            <a:r>
              <a:rPr lang="ru-RU" dirty="0"/>
              <a:t>является формой получения образования, наряду с очной и заочной, при которой в образовательном процессе используются лучшие традиционные и инновационные методы, средства и формы обучения, основанные на компьютерных и телекоммуникационных технологиях. </a:t>
            </a:r>
            <a:endParaRPr lang="ru-RU" dirty="0" smtClean="0"/>
          </a:p>
          <a:p>
            <a:pPr marL="36576" indent="0" algn="just">
              <a:buNone/>
            </a:pPr>
            <a:endParaRPr lang="ru-RU" dirty="0" smtClean="0"/>
          </a:p>
          <a:p>
            <a:pPr marL="36576" indent="0" algn="just">
              <a:buNone/>
            </a:pPr>
            <a:r>
              <a:rPr lang="ru-RU" b="1" dirty="0" smtClean="0"/>
              <a:t>Основа </a:t>
            </a:r>
            <a:r>
              <a:rPr lang="ru-RU" b="1" dirty="0"/>
              <a:t>образовательного процесса при </a:t>
            </a:r>
            <a:r>
              <a:rPr lang="ru-RU" b="1" dirty="0" smtClean="0"/>
              <a:t>ДО</a:t>
            </a:r>
            <a:r>
              <a:rPr lang="ru-RU" dirty="0" smtClean="0"/>
              <a:t> - целенаправленная </a:t>
            </a:r>
            <a:r>
              <a:rPr lang="ru-RU" dirty="0"/>
              <a:t>и контролируемая интенсивная самостоятельная работа обучаемого, который может учиться в удобном для себя месте, по индивидуальному расписанию, имея при себе комплект специальных средств обучения и согласованную возможность контакта с преподавателем по телефону, электронной и обычной </a:t>
            </a:r>
            <a:r>
              <a:rPr lang="ru-RU" dirty="0" smtClean="0"/>
              <a:t>почте.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80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00323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Основные этапы создания курса дистанционного обучения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1828800" y="1752600"/>
            <a:ext cx="762000" cy="665163"/>
            <a:chOff x="1110" y="2656"/>
            <a:chExt cx="1549" cy="1351"/>
          </a:xfrm>
        </p:grpSpPr>
        <p:sp>
          <p:nvSpPr>
            <p:cNvPr id="5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1828800" y="2667000"/>
            <a:ext cx="762000" cy="665163"/>
            <a:chOff x="3174" y="2656"/>
            <a:chExt cx="1549" cy="1351"/>
          </a:xfrm>
        </p:grpSpPr>
        <p:sp>
          <p:nvSpPr>
            <p:cNvPr id="9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Line 96"/>
          <p:cNvSpPr>
            <a:spLocks noChangeShapeType="1"/>
          </p:cNvSpPr>
          <p:nvPr/>
        </p:nvSpPr>
        <p:spPr bwMode="auto">
          <a:xfrm>
            <a:off x="2438400" y="23622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97"/>
          <p:cNvSpPr txBox="1">
            <a:spLocks noChangeArrowheads="1"/>
          </p:cNvSpPr>
          <p:nvPr/>
        </p:nvSpPr>
        <p:spPr bwMode="auto">
          <a:xfrm>
            <a:off x="2612496" y="1943651"/>
            <a:ext cx="59766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 smtClean="0"/>
              <a:t>Этап подготовки программы курса дистанционного образования</a:t>
            </a:r>
            <a:endParaRPr lang="en-US" sz="1400" dirty="0"/>
          </a:p>
        </p:txBody>
      </p:sp>
      <p:sp>
        <p:nvSpPr>
          <p:cNvPr id="14" name="Text Box 98"/>
          <p:cNvSpPr txBox="1">
            <a:spLocks noChangeArrowheads="1"/>
          </p:cNvSpPr>
          <p:nvPr/>
        </p:nvSpPr>
        <p:spPr bwMode="gray">
          <a:xfrm>
            <a:off x="2025650" y="18510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1</a:t>
            </a:r>
          </a:p>
        </p:txBody>
      </p:sp>
      <p:sp>
        <p:nvSpPr>
          <p:cNvPr id="15" name="Line 99"/>
          <p:cNvSpPr>
            <a:spLocks noChangeShapeType="1"/>
          </p:cNvSpPr>
          <p:nvPr/>
        </p:nvSpPr>
        <p:spPr bwMode="auto">
          <a:xfrm>
            <a:off x="2438400" y="32766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00"/>
          <p:cNvSpPr txBox="1">
            <a:spLocks noChangeArrowheads="1"/>
          </p:cNvSpPr>
          <p:nvPr/>
        </p:nvSpPr>
        <p:spPr bwMode="auto">
          <a:xfrm>
            <a:off x="2699792" y="2840030"/>
            <a:ext cx="22830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/>
              <a:t>Этап разработки проекта</a:t>
            </a:r>
            <a:endParaRPr lang="en-US" sz="1400" dirty="0"/>
          </a:p>
        </p:txBody>
      </p:sp>
      <p:sp>
        <p:nvSpPr>
          <p:cNvPr id="17" name="Text Box 101"/>
          <p:cNvSpPr txBox="1">
            <a:spLocks noChangeArrowheads="1"/>
          </p:cNvSpPr>
          <p:nvPr/>
        </p:nvSpPr>
        <p:spPr bwMode="gray">
          <a:xfrm>
            <a:off x="2025650" y="27654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2</a:t>
            </a:r>
          </a:p>
        </p:txBody>
      </p: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1828800" y="3559175"/>
            <a:ext cx="762000" cy="665163"/>
            <a:chOff x="1110" y="2656"/>
            <a:chExt cx="1549" cy="1351"/>
          </a:xfrm>
        </p:grpSpPr>
        <p:sp>
          <p:nvSpPr>
            <p:cNvPr id="19" name="AutoShape 103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104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105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" name="Group 106"/>
          <p:cNvGrpSpPr>
            <a:grpSpLocks/>
          </p:cNvGrpSpPr>
          <p:nvPr/>
        </p:nvGrpSpPr>
        <p:grpSpPr bwMode="auto">
          <a:xfrm>
            <a:off x="1828800" y="4473575"/>
            <a:ext cx="762000" cy="665163"/>
            <a:chOff x="3174" y="2656"/>
            <a:chExt cx="1549" cy="1351"/>
          </a:xfrm>
        </p:grpSpPr>
        <p:sp>
          <p:nvSpPr>
            <p:cNvPr id="23" name="AutoShape 107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AutoShape 108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AutoShape 109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Line 110"/>
          <p:cNvSpPr>
            <a:spLocks noChangeShapeType="1"/>
          </p:cNvSpPr>
          <p:nvPr/>
        </p:nvSpPr>
        <p:spPr bwMode="auto">
          <a:xfrm>
            <a:off x="2438400" y="4168775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Text Box 111"/>
          <p:cNvSpPr txBox="1">
            <a:spLocks noChangeArrowheads="1"/>
          </p:cNvSpPr>
          <p:nvPr/>
        </p:nvSpPr>
        <p:spPr bwMode="auto">
          <a:xfrm>
            <a:off x="2666256" y="3743529"/>
            <a:ext cx="3143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/>
              <a:t>Этап производства программ курса</a:t>
            </a:r>
            <a:endParaRPr lang="en-US" sz="1400" dirty="0"/>
          </a:p>
        </p:txBody>
      </p:sp>
      <p:sp>
        <p:nvSpPr>
          <p:cNvPr id="28" name="Text Box 112"/>
          <p:cNvSpPr txBox="1">
            <a:spLocks noChangeArrowheads="1"/>
          </p:cNvSpPr>
          <p:nvPr/>
        </p:nvSpPr>
        <p:spPr bwMode="gray">
          <a:xfrm>
            <a:off x="2025650" y="3657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3</a:t>
            </a:r>
          </a:p>
        </p:txBody>
      </p:sp>
      <p:sp>
        <p:nvSpPr>
          <p:cNvPr id="29" name="Line 113"/>
          <p:cNvSpPr>
            <a:spLocks noChangeShapeType="1"/>
          </p:cNvSpPr>
          <p:nvPr/>
        </p:nvSpPr>
        <p:spPr bwMode="auto">
          <a:xfrm>
            <a:off x="2438400" y="5083175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Text Box 114"/>
          <p:cNvSpPr txBox="1">
            <a:spLocks noChangeArrowheads="1"/>
          </p:cNvSpPr>
          <p:nvPr/>
        </p:nvSpPr>
        <p:spPr bwMode="auto">
          <a:xfrm>
            <a:off x="2647226" y="4657929"/>
            <a:ext cx="57046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/>
              <a:t>Этап тестирования и пробного проведения (апробации) программ</a:t>
            </a:r>
            <a:endParaRPr lang="en-US" sz="1400" dirty="0"/>
          </a:p>
        </p:txBody>
      </p:sp>
      <p:sp>
        <p:nvSpPr>
          <p:cNvPr id="31" name="Text Box 115"/>
          <p:cNvSpPr txBox="1">
            <a:spLocks noChangeArrowheads="1"/>
          </p:cNvSpPr>
          <p:nvPr/>
        </p:nvSpPr>
        <p:spPr bwMode="gray">
          <a:xfrm>
            <a:off x="2025650" y="4572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4</a:t>
            </a:r>
          </a:p>
        </p:txBody>
      </p:sp>
      <p:grpSp>
        <p:nvGrpSpPr>
          <p:cNvPr id="32" name="Group 88"/>
          <p:cNvGrpSpPr>
            <a:grpSpLocks/>
          </p:cNvGrpSpPr>
          <p:nvPr/>
        </p:nvGrpSpPr>
        <p:grpSpPr bwMode="auto">
          <a:xfrm>
            <a:off x="1850496" y="5274791"/>
            <a:ext cx="762000" cy="665163"/>
            <a:chOff x="1110" y="2656"/>
            <a:chExt cx="1549" cy="1351"/>
          </a:xfrm>
        </p:grpSpPr>
        <p:sp>
          <p:nvSpPr>
            <p:cNvPr id="33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" name="Line 96"/>
          <p:cNvSpPr>
            <a:spLocks noChangeShapeType="1"/>
          </p:cNvSpPr>
          <p:nvPr/>
        </p:nvSpPr>
        <p:spPr bwMode="auto">
          <a:xfrm>
            <a:off x="2460096" y="5884391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Text Box 97"/>
          <p:cNvSpPr txBox="1">
            <a:spLocks noChangeArrowheads="1"/>
          </p:cNvSpPr>
          <p:nvPr/>
        </p:nvSpPr>
        <p:spPr bwMode="auto">
          <a:xfrm>
            <a:off x="2699792" y="5384434"/>
            <a:ext cx="52706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/>
              <a:t>Этап усовершенствования и тиражирования программ курса</a:t>
            </a:r>
            <a:endParaRPr lang="en-US" sz="1400" dirty="0"/>
          </a:p>
        </p:txBody>
      </p:sp>
      <p:sp>
        <p:nvSpPr>
          <p:cNvPr id="38" name="Text Box 98"/>
          <p:cNvSpPr txBox="1">
            <a:spLocks noChangeArrowheads="1"/>
          </p:cNvSpPr>
          <p:nvPr/>
        </p:nvSpPr>
        <p:spPr bwMode="gray">
          <a:xfrm>
            <a:off x="2047346" y="5373216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241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Организационно-информационная база дистанционного образования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193797" y="1657350"/>
            <a:ext cx="6556372" cy="4057650"/>
            <a:chOff x="752" y="1044"/>
            <a:chExt cx="4130" cy="2556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ltGray">
            <a:xfrm>
              <a:off x="1378" y="2765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endParaRPr lang="ru-RU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ltGray">
            <a:xfrm rot="-998297">
              <a:off x="839" y="1386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29698D"/>
                </a:gs>
                <a:gs pos="50000">
                  <a:srgbClr val="29698D">
                    <a:gamma/>
                    <a:tint val="24314"/>
                    <a:invGamma/>
                  </a:srgbClr>
                </a:gs>
                <a:gs pos="100000">
                  <a:srgbClr val="29698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ltGray">
            <a:xfrm rot="-998297">
              <a:off x="875" y="1284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33CCCC">
                    <a:gamma/>
                    <a:shade val="63529"/>
                    <a:invGamma/>
                  </a:srgbClr>
                </a:gs>
                <a:gs pos="100000">
                  <a:srgbClr val="33CCCC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rc 6"/>
            <p:cNvSpPr>
              <a:spLocks/>
            </p:cNvSpPr>
            <p:nvPr/>
          </p:nvSpPr>
          <p:spPr bwMode="gray">
            <a:xfrm rot="20601703">
              <a:off x="2598" y="1249"/>
              <a:ext cx="1713" cy="1047"/>
            </a:xfrm>
            <a:custGeom>
              <a:avLst/>
              <a:gdLst>
                <a:gd name="G0" fmla="+- 0 0 0"/>
                <a:gd name="G1" fmla="+- 14335 0 0"/>
                <a:gd name="G2" fmla="+- 21600 0 0"/>
                <a:gd name="T0" fmla="*/ 16157 w 21600"/>
                <a:gd name="T1" fmla="*/ 0 h 22718"/>
                <a:gd name="T2" fmla="*/ 19907 w 21600"/>
                <a:gd name="T3" fmla="*/ 22718 h 22718"/>
                <a:gd name="T4" fmla="*/ 0 w 21600"/>
                <a:gd name="T5" fmla="*/ 14335 h 22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718" fill="none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</a:path>
                <a:path w="21600" h="22718" stroke="0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  <a:lnTo>
                    <a:pt x="0" y="14335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rc 7"/>
            <p:cNvSpPr>
              <a:spLocks/>
            </p:cNvSpPr>
            <p:nvPr/>
          </p:nvSpPr>
          <p:spPr bwMode="gray">
            <a:xfrm rot="20601703" flipH="1">
              <a:off x="909" y="2160"/>
              <a:ext cx="1812" cy="1027"/>
            </a:xfrm>
            <a:custGeom>
              <a:avLst/>
              <a:gdLst>
                <a:gd name="G0" fmla="+- 0 0 0"/>
                <a:gd name="G1" fmla="+- 6947 0 0"/>
                <a:gd name="G2" fmla="+- 21600 0 0"/>
                <a:gd name="T0" fmla="*/ 20452 w 21600"/>
                <a:gd name="T1" fmla="*/ 0 h 24439"/>
                <a:gd name="T2" fmla="*/ 12673 w 21600"/>
                <a:gd name="T3" fmla="*/ 24439 h 24439"/>
                <a:gd name="T4" fmla="*/ 0 w 21600"/>
                <a:gd name="T5" fmla="*/ 6947 h 24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439" fill="none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</a:path>
                <a:path w="21600" h="24439" stroke="0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  <a:lnTo>
                    <a:pt x="0" y="6947"/>
                  </a:lnTo>
                  <a:close/>
                </a:path>
              </a:pathLst>
            </a:custGeom>
            <a:gradFill rotWithShape="1">
              <a:gsLst>
                <a:gs pos="0">
                  <a:srgbClr val="47ABE3">
                    <a:gamma/>
                    <a:tint val="45490"/>
                    <a:invGamma/>
                  </a:srgbClr>
                </a:gs>
                <a:gs pos="100000">
                  <a:srgbClr val="47ABE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rc 8"/>
            <p:cNvSpPr>
              <a:spLocks/>
            </p:cNvSpPr>
            <p:nvPr/>
          </p:nvSpPr>
          <p:spPr bwMode="gray">
            <a:xfrm rot="20601703">
              <a:off x="2050" y="1044"/>
              <a:ext cx="1711" cy="1022"/>
            </a:xfrm>
            <a:custGeom>
              <a:avLst/>
              <a:gdLst>
                <a:gd name="G0" fmla="+- 4839 0 0"/>
                <a:gd name="G1" fmla="+- 21600 0 0"/>
                <a:gd name="G2" fmla="+- 21600 0 0"/>
                <a:gd name="T0" fmla="*/ 0 w 21397"/>
                <a:gd name="T1" fmla="*/ 549 h 21600"/>
                <a:gd name="T2" fmla="*/ 21397 w 21397"/>
                <a:gd name="T3" fmla="*/ 7730 h 21600"/>
                <a:gd name="T4" fmla="*/ 4839 w 213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7" h="21600" fill="none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</a:path>
                <a:path w="21397" h="21600" stroke="0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  <a:lnTo>
                    <a:pt x="4839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AAA0F8">
                    <a:gamma/>
                    <a:shade val="46275"/>
                    <a:invGamma/>
                  </a:srgbClr>
                </a:gs>
                <a:gs pos="100000">
                  <a:srgbClr val="AAA0F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rc 9"/>
            <p:cNvSpPr>
              <a:spLocks/>
            </p:cNvSpPr>
            <p:nvPr/>
          </p:nvSpPr>
          <p:spPr bwMode="gray">
            <a:xfrm rot="20601703" flipH="1">
              <a:off x="752" y="1430"/>
              <a:ext cx="1750" cy="1017"/>
            </a:xfrm>
            <a:custGeom>
              <a:avLst/>
              <a:gdLst>
                <a:gd name="G0" fmla="+- 0 0 0"/>
                <a:gd name="G1" fmla="+- 21142 0 0"/>
                <a:gd name="G2" fmla="+- 21600 0 0"/>
                <a:gd name="T0" fmla="*/ 4423 w 20934"/>
                <a:gd name="T1" fmla="*/ 0 h 21142"/>
                <a:gd name="T2" fmla="*/ 20934 w 20934"/>
                <a:gd name="T3" fmla="*/ 15820 h 21142"/>
                <a:gd name="T4" fmla="*/ 0 w 20934"/>
                <a:gd name="T5" fmla="*/ 21142 h 2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34" h="21142" fill="none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</a:path>
                <a:path w="20934" h="21142" stroke="0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  <a:lnTo>
                    <a:pt x="0" y="21142"/>
                  </a:lnTo>
                  <a:close/>
                </a:path>
              </a:pathLst>
            </a:custGeom>
            <a:gradFill rotWithShape="1">
              <a:gsLst>
                <a:gs pos="0">
                  <a:srgbClr val="47ABE3"/>
                </a:gs>
                <a:gs pos="100000">
                  <a:srgbClr val="47ABE3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 rot="-998297">
              <a:off x="1795" y="1734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157" y="1225"/>
              <a:ext cx="113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Учебное </a:t>
              </a:r>
            </a:p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заведение</a:t>
              </a:r>
              <a:endParaRPr lang="en-US" sz="1400" dirty="0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991" y="2535"/>
              <a:ext cx="107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Информационное обеспечение</a:t>
              </a:r>
              <a:endParaRPr lang="en-US" sz="14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198" y="1510"/>
              <a:ext cx="113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Административное</a:t>
              </a:r>
            </a:p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 обеспечение</a:t>
              </a:r>
              <a:endParaRPr lang="en-US" sz="1400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3888" y="1922"/>
              <a:ext cx="816" cy="1078"/>
            </a:xfrm>
            <a:custGeom>
              <a:avLst/>
              <a:gdLst>
                <a:gd name="T0" fmla="*/ 0 w 816"/>
                <a:gd name="T1" fmla="*/ 841 h 1078"/>
                <a:gd name="T2" fmla="*/ 784 w 816"/>
                <a:gd name="T3" fmla="*/ 0 h 1078"/>
                <a:gd name="T4" fmla="*/ 816 w 816"/>
                <a:gd name="T5" fmla="*/ 280 h 1078"/>
                <a:gd name="T6" fmla="*/ 544 w 816"/>
                <a:gd name="T7" fmla="*/ 672 h 1078"/>
                <a:gd name="T8" fmla="*/ 25 w 816"/>
                <a:gd name="T9" fmla="*/ 1078 h 1078"/>
                <a:gd name="T10" fmla="*/ 0 w 816"/>
                <a:gd name="T11" fmla="*/ 841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6" h="1078">
                  <a:moveTo>
                    <a:pt x="0" y="841"/>
                  </a:moveTo>
                  <a:lnTo>
                    <a:pt x="784" y="0"/>
                  </a:lnTo>
                  <a:lnTo>
                    <a:pt x="816" y="280"/>
                  </a:lnTo>
                  <a:cubicBezTo>
                    <a:pt x="776" y="392"/>
                    <a:pt x="676" y="539"/>
                    <a:pt x="544" y="672"/>
                  </a:cubicBezTo>
                  <a:cubicBezTo>
                    <a:pt x="412" y="805"/>
                    <a:pt x="116" y="1050"/>
                    <a:pt x="25" y="1078"/>
                  </a:cubicBezTo>
                  <a:cubicBezTo>
                    <a:pt x="7" y="1006"/>
                    <a:pt x="0" y="841"/>
                    <a:pt x="0" y="841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CC">
                    <a:gamma/>
                    <a:tint val="45490"/>
                    <a:invGamma/>
                  </a:srgbClr>
                </a:gs>
                <a:gs pos="100000">
                  <a:srgbClr val="6600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6" name="Arc 15"/>
            <p:cNvSpPr>
              <a:spLocks/>
            </p:cNvSpPr>
            <p:nvPr/>
          </p:nvSpPr>
          <p:spPr bwMode="gray">
            <a:xfrm rot="-1060795">
              <a:off x="2879" y="1926"/>
              <a:ext cx="1880" cy="8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01 w 20601"/>
                <a:gd name="T1" fmla="*/ 6492 h 19523"/>
                <a:gd name="T2" fmla="*/ 9242 w 20601"/>
                <a:gd name="T3" fmla="*/ 19523 h 19523"/>
                <a:gd name="T4" fmla="*/ 0 w 20601"/>
                <a:gd name="T5" fmla="*/ 0 h 1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1" h="19523" fill="none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</a:path>
                <a:path w="20601" h="19523" stroke="0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>
              <a:off x="2817" y="2225"/>
              <a:ext cx="1108" cy="779"/>
            </a:xfrm>
            <a:custGeom>
              <a:avLst/>
              <a:gdLst>
                <a:gd name="T0" fmla="*/ 1071 w 1108"/>
                <a:gd name="T1" fmla="*/ 546 h 779"/>
                <a:gd name="T2" fmla="*/ 1108 w 1108"/>
                <a:gd name="T3" fmla="*/ 779 h 779"/>
                <a:gd name="T4" fmla="*/ 67 w 1108"/>
                <a:gd name="T5" fmla="*/ 168 h 779"/>
                <a:gd name="T6" fmla="*/ 0 w 1108"/>
                <a:gd name="T7" fmla="*/ 0 h 779"/>
                <a:gd name="T8" fmla="*/ 1071 w 1108"/>
                <a:gd name="T9" fmla="*/ 546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8" h="779">
                  <a:moveTo>
                    <a:pt x="1071" y="546"/>
                  </a:moveTo>
                  <a:lnTo>
                    <a:pt x="1108" y="779"/>
                  </a:lnTo>
                  <a:lnTo>
                    <a:pt x="67" y="168"/>
                  </a:lnTo>
                  <a:lnTo>
                    <a:pt x="0" y="0"/>
                  </a:lnTo>
                  <a:lnTo>
                    <a:pt x="1071" y="546"/>
                  </a:lnTo>
                  <a:close/>
                </a:path>
              </a:pathLst>
            </a:custGeom>
            <a:gradFill rotWithShape="1">
              <a:gsLst>
                <a:gs pos="0">
                  <a:srgbClr val="5007A1">
                    <a:gamma/>
                    <a:tint val="45490"/>
                    <a:invGamma/>
                  </a:srgbClr>
                </a:gs>
                <a:gs pos="100000">
                  <a:srgbClr val="5007A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397" y="2210"/>
              <a:ext cx="93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Преподаватели</a:t>
              </a:r>
              <a:endParaRPr lang="en-US" sz="1400" dirty="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312" y="1841"/>
              <a:ext cx="62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Студенты</a:t>
              </a:r>
              <a:endParaRPr lang="en-US" sz="1400" dirty="0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157" y="2703"/>
              <a:ext cx="104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Технологическое </a:t>
              </a:r>
            </a:p>
            <a:p>
              <a:pPr algn="ctr"/>
              <a:r>
                <a:rPr lang="ru-RU" sz="1400" dirty="0" smtClean="0">
                  <a:solidFill>
                    <a:srgbClr val="FFFFFF"/>
                  </a:solidFill>
                </a:rPr>
                <a:t>обеспечение</a:t>
              </a:r>
              <a:endParaRPr lang="en-US" sz="1400" dirty="0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white">
            <a:xfrm rot="-998297">
              <a:off x="1859" y="1893"/>
              <a:ext cx="1629" cy="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gray">
            <a:xfrm>
              <a:off x="2928" y="2474"/>
              <a:ext cx="808" cy="648"/>
            </a:xfrm>
            <a:custGeom>
              <a:avLst/>
              <a:gdLst>
                <a:gd name="T0" fmla="*/ 0 w 808"/>
                <a:gd name="T1" fmla="*/ 24 h 648"/>
                <a:gd name="T2" fmla="*/ 352 w 808"/>
                <a:gd name="T3" fmla="*/ 448 h 648"/>
                <a:gd name="T4" fmla="*/ 360 w 808"/>
                <a:gd name="T5" fmla="*/ 648 h 648"/>
                <a:gd name="T6" fmla="*/ 808 w 808"/>
                <a:gd name="T7" fmla="*/ 424 h 648"/>
                <a:gd name="T8" fmla="*/ 104 w 808"/>
                <a:gd name="T9" fmla="*/ 0 h 648"/>
                <a:gd name="T10" fmla="*/ 0 w 808"/>
                <a:gd name="T11" fmla="*/ 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8" h="648">
                  <a:moveTo>
                    <a:pt x="0" y="24"/>
                  </a:moveTo>
                  <a:lnTo>
                    <a:pt x="352" y="448"/>
                  </a:lnTo>
                  <a:lnTo>
                    <a:pt x="360" y="648"/>
                  </a:lnTo>
                  <a:lnTo>
                    <a:pt x="808" y="424"/>
                  </a:lnTo>
                  <a:lnTo>
                    <a:pt x="10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3399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6726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0032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Информационная база дистанционного образования</a:t>
            </a:r>
            <a:r>
              <a:rPr lang="ru-RU" sz="2800" b="1" dirty="0">
                <a:solidFill>
                  <a:schemeClr val="accent1"/>
                </a:solidFill>
              </a:rPr>
              <a:t/>
            </a:r>
            <a:br>
              <a:rPr lang="ru-RU" sz="2800" b="1" dirty="0">
                <a:solidFill>
                  <a:schemeClr val="accent1"/>
                </a:solidFill>
              </a:rPr>
            </a:br>
            <a:endParaRPr lang="ru-RU" sz="2800" b="1" dirty="0">
              <a:solidFill>
                <a:schemeClr val="accent1"/>
              </a:solidFill>
            </a:endParaRPr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068928" y="4648200"/>
            <a:ext cx="7103472" cy="685800"/>
            <a:chOff x="1344" y="3024"/>
            <a:chExt cx="2976" cy="432"/>
          </a:xfrm>
        </p:grpSpPr>
        <p:sp>
          <p:nvSpPr>
            <p:cNvPr id="4" name="AutoShape 43"/>
            <p:cNvSpPr>
              <a:spLocks noChangeArrowheads="1"/>
            </p:cNvSpPr>
            <p:nvPr/>
          </p:nvSpPr>
          <p:spPr bwMode="gray">
            <a:xfrm>
              <a:off x="1584" y="30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2">
                    <a:gamma/>
                    <a:tint val="2117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44"/>
            <p:cNvSpPr>
              <a:spLocks noChangeArrowheads="1"/>
            </p:cNvSpPr>
            <p:nvPr/>
          </p:nvSpPr>
          <p:spPr bwMode="gray">
            <a:xfrm>
              <a:off x="1344" y="3024"/>
              <a:ext cx="432" cy="432"/>
            </a:xfrm>
            <a:prstGeom prst="diamond">
              <a:avLst/>
            </a:prstGeom>
            <a:solidFill>
              <a:schemeClr val="bg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5"/>
            <p:cNvSpPr txBox="1">
              <a:spLocks noChangeArrowheads="1"/>
            </p:cNvSpPr>
            <p:nvPr/>
          </p:nvSpPr>
          <p:spPr bwMode="gray">
            <a:xfrm>
              <a:off x="1775" y="312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 dirty="0">
                  <a:solidFill>
                    <a:srgbClr val="000000"/>
                  </a:solidFill>
                </a:rPr>
                <a:t>и</a:t>
              </a:r>
              <a:r>
                <a:rPr lang="ru-RU" b="1" dirty="0" smtClean="0">
                  <a:solidFill>
                    <a:srgbClr val="000000"/>
                  </a:solidFill>
                </a:rPr>
                <a:t>ндивидуальная программа обучения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 Box 46"/>
            <p:cNvSpPr txBox="1">
              <a:spLocks noChangeArrowheads="1"/>
            </p:cNvSpPr>
            <p:nvPr/>
          </p:nvSpPr>
          <p:spPr bwMode="gray">
            <a:xfrm>
              <a:off x="1441" y="30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827584" y="1600200"/>
            <a:ext cx="7344816" cy="685800"/>
            <a:chOff x="1344" y="1104"/>
            <a:chExt cx="2952" cy="432"/>
          </a:xfrm>
        </p:grpSpPr>
        <p:sp>
          <p:nvSpPr>
            <p:cNvPr id="9" name="AutoShape 48"/>
            <p:cNvSpPr>
              <a:spLocks noChangeArrowheads="1"/>
            </p:cNvSpPr>
            <p:nvPr/>
          </p:nvSpPr>
          <p:spPr bwMode="gray">
            <a:xfrm>
              <a:off x="1560" y="1190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gray">
            <a:xfrm>
              <a:off x="1344" y="110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50"/>
            <p:cNvSpPr txBox="1">
              <a:spLocks noChangeArrowheads="1"/>
            </p:cNvSpPr>
            <p:nvPr/>
          </p:nvSpPr>
          <p:spPr bwMode="gray">
            <a:xfrm>
              <a:off x="1728" y="1214"/>
              <a:ext cx="247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dirty="0"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ea typeface="Calibri" pitchFamily="34" charset="0"/>
                  <a:cs typeface="Times New Roman" pitchFamily="18" charset="0"/>
                </a:rPr>
                <a:t>Web</a:t>
              </a:r>
              <a:r>
                <a:rPr lang="ru-RU" sz="1600" b="1" dirty="0">
                  <a:solidFill>
                    <a:schemeClr val="bg1"/>
                  </a:solidFill>
                  <a:ea typeface="Calibri" pitchFamily="34" charset="0"/>
                  <a:cs typeface="Times New Roman" pitchFamily="18" charset="0"/>
                </a:rPr>
                <a:t>-CD-технология: компакт-диск </a:t>
              </a:r>
              <a:r>
                <a:rPr lang="ru-RU" sz="1600" b="1" dirty="0" smtClean="0">
                  <a:solidFill>
                    <a:schemeClr val="bg1"/>
                  </a:solidFill>
                  <a:ea typeface="Calibri" pitchFamily="34" charset="0"/>
                  <a:cs typeface="Times New Roman" pitchFamily="18" charset="0"/>
                </a:rPr>
                <a:t>и Интернет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 Box 51"/>
            <p:cNvSpPr txBox="1">
              <a:spLocks noChangeArrowheads="1"/>
            </p:cNvSpPr>
            <p:nvPr/>
          </p:nvSpPr>
          <p:spPr bwMode="gray">
            <a:xfrm>
              <a:off x="1441" y="11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827584" y="2362203"/>
            <a:ext cx="7344816" cy="685801"/>
            <a:chOff x="1344" y="1584"/>
            <a:chExt cx="2976" cy="432"/>
          </a:xfrm>
        </p:grpSpPr>
        <p:sp>
          <p:nvSpPr>
            <p:cNvPr id="14" name="AutoShape 53"/>
            <p:cNvSpPr>
              <a:spLocks noChangeArrowheads="1"/>
            </p:cNvSpPr>
            <p:nvPr/>
          </p:nvSpPr>
          <p:spPr bwMode="gray">
            <a:xfrm>
              <a:off x="1584" y="165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gray">
            <a:xfrm>
              <a:off x="1344" y="158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55"/>
            <p:cNvSpPr txBox="1">
              <a:spLocks noChangeArrowheads="1"/>
            </p:cNvSpPr>
            <p:nvPr/>
          </p:nvSpPr>
          <p:spPr bwMode="gray">
            <a:xfrm>
              <a:off x="1827" y="1674"/>
              <a:ext cx="24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chemeClr val="bg1"/>
                  </a:solidFill>
                  <a:ea typeface="Calibri" pitchFamily="34" charset="0"/>
                  <a:cs typeface="Times New Roman" pitchFamily="18" charset="0"/>
                </a:rPr>
                <a:t>дополнительные</a:t>
              </a:r>
              <a:r>
                <a:rPr lang="ru-RU" b="1" dirty="0">
                  <a:solidFill>
                    <a:schemeClr val="bg1"/>
                  </a:solidFill>
                  <a:ea typeface="Calibri" pitchFamily="34" charset="0"/>
                  <a:cs typeface="Times New Roman" pitchFamily="18" charset="0"/>
                </a:rPr>
                <a:t> информационные материалы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 Box 56"/>
            <p:cNvSpPr txBox="1">
              <a:spLocks noChangeArrowheads="1"/>
            </p:cNvSpPr>
            <p:nvPr/>
          </p:nvSpPr>
          <p:spPr bwMode="gray">
            <a:xfrm>
              <a:off x="1441" y="164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8" name="Group 69"/>
          <p:cNvGrpSpPr>
            <a:grpSpLocks/>
          </p:cNvGrpSpPr>
          <p:nvPr/>
        </p:nvGrpSpPr>
        <p:grpSpPr bwMode="auto">
          <a:xfrm>
            <a:off x="827584" y="3124200"/>
            <a:ext cx="7344816" cy="685800"/>
            <a:chOff x="1344" y="2064"/>
            <a:chExt cx="2976" cy="432"/>
          </a:xfrm>
        </p:grpSpPr>
        <p:sp>
          <p:nvSpPr>
            <p:cNvPr id="19" name="AutoShape 58"/>
            <p:cNvSpPr>
              <a:spLocks noChangeArrowheads="1"/>
            </p:cNvSpPr>
            <p:nvPr/>
          </p:nvSpPr>
          <p:spPr bwMode="gray">
            <a:xfrm>
              <a:off x="1584" y="213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59"/>
            <p:cNvSpPr>
              <a:spLocks noChangeArrowheads="1"/>
            </p:cNvSpPr>
            <p:nvPr/>
          </p:nvSpPr>
          <p:spPr bwMode="gray">
            <a:xfrm>
              <a:off x="1344" y="206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Text Box 60"/>
            <p:cNvSpPr txBox="1">
              <a:spLocks noChangeArrowheads="1"/>
            </p:cNvSpPr>
            <p:nvPr/>
          </p:nvSpPr>
          <p:spPr bwMode="gray">
            <a:xfrm>
              <a:off x="1827" y="2164"/>
              <a:ext cx="2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b="1" dirty="0">
                  <a:solidFill>
                    <a:srgbClr val="000000"/>
                  </a:solidFill>
                </a:rPr>
                <a:t>с</a:t>
              </a:r>
              <a:r>
                <a:rPr lang="ru-RU" sz="1600" b="1" dirty="0" smtClean="0">
                  <a:solidFill>
                    <a:srgbClr val="000000"/>
                  </a:solidFill>
                </a:rPr>
                <a:t>ловарь терминов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 Box 61"/>
            <p:cNvSpPr txBox="1">
              <a:spLocks noChangeArrowheads="1"/>
            </p:cNvSpPr>
            <p:nvPr/>
          </p:nvSpPr>
          <p:spPr bwMode="gray">
            <a:xfrm>
              <a:off x="1441" y="21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3" name="Group 70"/>
          <p:cNvGrpSpPr>
            <a:grpSpLocks/>
          </p:cNvGrpSpPr>
          <p:nvPr/>
        </p:nvGrpSpPr>
        <p:grpSpPr bwMode="auto">
          <a:xfrm>
            <a:off x="971600" y="3886200"/>
            <a:ext cx="7200800" cy="685800"/>
            <a:chOff x="1344" y="2544"/>
            <a:chExt cx="2976" cy="432"/>
          </a:xfrm>
        </p:grpSpPr>
        <p:sp>
          <p:nvSpPr>
            <p:cNvPr id="24" name="AutoShape 63"/>
            <p:cNvSpPr>
              <a:spLocks noChangeArrowheads="1"/>
            </p:cNvSpPr>
            <p:nvPr/>
          </p:nvSpPr>
          <p:spPr bwMode="gray">
            <a:xfrm>
              <a:off x="1584" y="261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AutoShape 64"/>
            <p:cNvSpPr>
              <a:spLocks noChangeArrowheads="1"/>
            </p:cNvSpPr>
            <p:nvPr/>
          </p:nvSpPr>
          <p:spPr bwMode="gray">
            <a:xfrm>
              <a:off x="1344" y="254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65"/>
            <p:cNvSpPr txBox="1">
              <a:spLocks noChangeArrowheads="1"/>
            </p:cNvSpPr>
            <p:nvPr/>
          </p:nvSpPr>
          <p:spPr bwMode="gray">
            <a:xfrm>
              <a:off x="1728" y="2654"/>
              <a:ext cx="2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rgbClr val="000000"/>
                  </a:solidFill>
                </a:rPr>
                <a:t>каталог электронных ресурсов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7" name="Text Box 66"/>
            <p:cNvSpPr txBox="1">
              <a:spLocks noChangeArrowheads="1"/>
            </p:cNvSpPr>
            <p:nvPr/>
          </p:nvSpPr>
          <p:spPr bwMode="gray">
            <a:xfrm>
              <a:off x="1441" y="260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901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Методы дистанционного образования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4" name="AutoShape 44"/>
          <p:cNvSpPr>
            <a:spLocks noChangeArrowheads="1"/>
          </p:cNvSpPr>
          <p:nvPr/>
        </p:nvSpPr>
        <p:spPr bwMode="gray">
          <a:xfrm rot="17973186">
            <a:off x="4777581" y="26106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47"/>
          <p:cNvSpPr>
            <a:spLocks noChangeArrowheads="1"/>
          </p:cNvSpPr>
          <p:nvPr/>
        </p:nvSpPr>
        <p:spPr bwMode="gray">
          <a:xfrm rot="7535209">
            <a:off x="3520281" y="47410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gray">
          <a:xfrm>
            <a:off x="5356225" y="37385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49"/>
          <p:cNvSpPr>
            <a:spLocks noChangeArrowheads="1"/>
          </p:cNvSpPr>
          <p:nvPr/>
        </p:nvSpPr>
        <p:spPr bwMode="gray">
          <a:xfrm rot="10800000">
            <a:off x="2946400" y="37322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50"/>
          <p:cNvSpPr>
            <a:spLocks noChangeArrowheads="1"/>
          </p:cNvSpPr>
          <p:nvPr/>
        </p:nvSpPr>
        <p:spPr bwMode="invGray">
          <a:xfrm>
            <a:off x="2692400" y="1970088"/>
            <a:ext cx="3743325" cy="374491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2484438" y="3684588"/>
            <a:ext cx="360362" cy="360362"/>
            <a:chOff x="1565" y="2659"/>
            <a:chExt cx="227" cy="227"/>
          </a:xfrm>
        </p:grpSpPr>
        <p:sp>
          <p:nvSpPr>
            <p:cNvPr id="15" name="Oval 55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56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57"/>
          <p:cNvGrpSpPr>
            <a:grpSpLocks/>
          </p:cNvGrpSpPr>
          <p:nvPr/>
        </p:nvGrpSpPr>
        <p:grpSpPr bwMode="auto">
          <a:xfrm>
            <a:off x="3348038" y="5227638"/>
            <a:ext cx="360362" cy="360362"/>
            <a:chOff x="2109" y="3612"/>
            <a:chExt cx="227" cy="227"/>
          </a:xfrm>
        </p:grpSpPr>
        <p:sp>
          <p:nvSpPr>
            <p:cNvPr id="18" name="Oval 5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5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60"/>
          <p:cNvGrpSpPr>
            <a:grpSpLocks/>
          </p:cNvGrpSpPr>
          <p:nvPr/>
        </p:nvGrpSpPr>
        <p:grpSpPr bwMode="auto">
          <a:xfrm>
            <a:off x="5278438" y="2008188"/>
            <a:ext cx="360362" cy="360362"/>
            <a:chOff x="3470" y="1706"/>
            <a:chExt cx="227" cy="227"/>
          </a:xfrm>
        </p:grpSpPr>
        <p:sp>
          <p:nvSpPr>
            <p:cNvPr id="21" name="Oval 61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Oval 62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" name="Group 63"/>
          <p:cNvGrpSpPr>
            <a:grpSpLocks/>
          </p:cNvGrpSpPr>
          <p:nvPr/>
        </p:nvGrpSpPr>
        <p:grpSpPr bwMode="auto">
          <a:xfrm>
            <a:off x="6227763" y="3684588"/>
            <a:ext cx="360362" cy="360362"/>
            <a:chOff x="3923" y="2659"/>
            <a:chExt cx="227" cy="227"/>
          </a:xfrm>
        </p:grpSpPr>
        <p:sp>
          <p:nvSpPr>
            <p:cNvPr id="24" name="Oval 64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65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Oval 69"/>
          <p:cNvSpPr>
            <a:spLocks noChangeArrowheads="1"/>
          </p:cNvSpPr>
          <p:nvPr/>
        </p:nvSpPr>
        <p:spPr bwMode="gray">
          <a:xfrm>
            <a:off x="3624263" y="29225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" name="Oval 70"/>
          <p:cNvSpPr>
            <a:spLocks noChangeArrowheads="1"/>
          </p:cNvSpPr>
          <p:nvPr/>
        </p:nvSpPr>
        <p:spPr bwMode="gray">
          <a:xfrm>
            <a:off x="3629025" y="2928938"/>
            <a:ext cx="1944688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Oval 71"/>
          <p:cNvSpPr>
            <a:spLocks noChangeArrowheads="1"/>
          </p:cNvSpPr>
          <p:nvPr/>
        </p:nvSpPr>
        <p:spPr bwMode="gray">
          <a:xfrm>
            <a:off x="3751263" y="30495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2" name="Oval 72"/>
          <p:cNvSpPr>
            <a:spLocks noChangeArrowheads="1"/>
          </p:cNvSpPr>
          <p:nvPr/>
        </p:nvSpPr>
        <p:spPr bwMode="gray">
          <a:xfrm>
            <a:off x="3733800" y="3022600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33" name="Group 85"/>
          <p:cNvGrpSpPr>
            <a:grpSpLocks/>
          </p:cNvGrpSpPr>
          <p:nvPr/>
        </p:nvGrpSpPr>
        <p:grpSpPr bwMode="auto">
          <a:xfrm>
            <a:off x="3835400" y="3133725"/>
            <a:ext cx="1522413" cy="1522413"/>
            <a:chOff x="2416" y="1974"/>
            <a:chExt cx="959" cy="959"/>
          </a:xfrm>
        </p:grpSpPr>
        <p:sp>
          <p:nvSpPr>
            <p:cNvPr id="34" name="Oval 73"/>
            <p:cNvSpPr>
              <a:spLocks noChangeArrowheads="1"/>
            </p:cNvSpPr>
            <p:nvPr/>
          </p:nvSpPr>
          <p:spPr bwMode="gray">
            <a:xfrm>
              <a:off x="2416" y="1974"/>
              <a:ext cx="959" cy="95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5" name="Oval 74"/>
            <p:cNvSpPr>
              <a:spLocks noChangeArrowheads="1"/>
            </p:cNvSpPr>
            <p:nvPr/>
          </p:nvSpPr>
          <p:spPr bwMode="gray">
            <a:xfrm>
              <a:off x="2430" y="1986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6" name="Oval 75"/>
            <p:cNvSpPr>
              <a:spLocks noChangeArrowheads="1"/>
            </p:cNvSpPr>
            <p:nvPr/>
          </p:nvSpPr>
          <p:spPr bwMode="gray">
            <a:xfrm>
              <a:off x="2441" y="1992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7" name="Oval 76"/>
            <p:cNvSpPr>
              <a:spLocks noChangeArrowheads="1"/>
            </p:cNvSpPr>
            <p:nvPr/>
          </p:nvSpPr>
          <p:spPr bwMode="gray">
            <a:xfrm>
              <a:off x="2451" y="2001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8" name="Oval 77"/>
            <p:cNvSpPr>
              <a:spLocks noChangeArrowheads="1"/>
            </p:cNvSpPr>
            <p:nvPr/>
          </p:nvSpPr>
          <p:spPr bwMode="gray">
            <a:xfrm>
              <a:off x="2502" y="2024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39" name="Text Box 78"/>
          <p:cNvSpPr txBox="1">
            <a:spLocks noChangeArrowheads="1"/>
          </p:cNvSpPr>
          <p:nvPr/>
        </p:nvSpPr>
        <p:spPr bwMode="auto">
          <a:xfrm>
            <a:off x="3923170" y="3698667"/>
            <a:ext cx="13563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Методы ДО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0" name="Text Box 79"/>
          <p:cNvSpPr txBox="1">
            <a:spLocks noChangeArrowheads="1"/>
          </p:cNvSpPr>
          <p:nvPr/>
        </p:nvSpPr>
        <p:spPr bwMode="auto">
          <a:xfrm>
            <a:off x="5888456" y="1891496"/>
            <a:ext cx="26185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dirty="0" smtClean="0"/>
              <a:t>“</a:t>
            </a:r>
            <a:r>
              <a:rPr lang="ru-RU" sz="1400" b="1" dirty="0" smtClean="0"/>
              <a:t>Один </a:t>
            </a:r>
            <a:r>
              <a:rPr lang="ru-RU" sz="1400" b="1" dirty="0"/>
              <a:t>к </a:t>
            </a:r>
            <a:r>
              <a:rPr lang="ru-RU" sz="1400" b="1" dirty="0" smtClean="0"/>
              <a:t>многим</a:t>
            </a:r>
            <a:r>
              <a:rPr lang="en-US" sz="1400" b="1" dirty="0" smtClean="0"/>
              <a:t>”</a:t>
            </a:r>
          </a:p>
          <a:p>
            <a:pPr algn="ctr" eaLnBrk="0" hangingPunct="0"/>
            <a:r>
              <a:rPr lang="ru-RU" sz="1400" dirty="0" smtClean="0"/>
              <a:t>представление </a:t>
            </a:r>
          </a:p>
          <a:p>
            <a:pPr algn="ctr" eaLnBrk="0" hangingPunct="0"/>
            <a:r>
              <a:rPr lang="ru-RU" sz="1400" dirty="0" smtClean="0"/>
              <a:t>преподавателем</a:t>
            </a:r>
          </a:p>
          <a:p>
            <a:pPr algn="ctr" eaLnBrk="0" hangingPunct="0"/>
            <a:r>
              <a:rPr lang="ru-RU" sz="1400" dirty="0" smtClean="0"/>
              <a:t> материала группе студентов</a:t>
            </a:r>
            <a:endParaRPr lang="en-US" sz="1400" dirty="0"/>
          </a:p>
        </p:txBody>
      </p:sp>
      <p:sp>
        <p:nvSpPr>
          <p:cNvPr id="41" name="Text Box 80"/>
          <p:cNvSpPr txBox="1">
            <a:spLocks noChangeArrowheads="1"/>
          </p:cNvSpPr>
          <p:nvPr/>
        </p:nvSpPr>
        <p:spPr bwMode="auto">
          <a:xfrm>
            <a:off x="611560" y="3049588"/>
            <a:ext cx="187287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/>
              <a:t>Самообучение</a:t>
            </a:r>
            <a:r>
              <a:rPr lang="ru-RU" sz="1400" dirty="0" smtClean="0"/>
              <a:t> </a:t>
            </a:r>
          </a:p>
          <a:p>
            <a:pPr algn="ctr" eaLnBrk="0" hangingPunct="0"/>
            <a:r>
              <a:rPr lang="ru-RU" sz="1400" dirty="0" smtClean="0"/>
              <a:t>взаимодействие учащегося с </a:t>
            </a:r>
          </a:p>
          <a:p>
            <a:pPr algn="ctr" eaLnBrk="0" hangingPunct="0"/>
            <a:r>
              <a:rPr lang="ru-RU" sz="1400" dirty="0" smtClean="0"/>
              <a:t>интерактивным материалом</a:t>
            </a:r>
            <a:endParaRPr lang="en-US" sz="1400" dirty="0"/>
          </a:p>
        </p:txBody>
      </p:sp>
      <p:sp>
        <p:nvSpPr>
          <p:cNvPr id="42" name="Text Box 82"/>
          <p:cNvSpPr txBox="1">
            <a:spLocks noChangeArrowheads="1"/>
          </p:cNvSpPr>
          <p:nvPr/>
        </p:nvSpPr>
        <p:spPr bwMode="auto">
          <a:xfrm>
            <a:off x="6505881" y="4050639"/>
            <a:ext cx="227042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b="1" dirty="0" smtClean="0"/>
              <a:t>“</a:t>
            </a:r>
            <a:r>
              <a:rPr lang="ru-RU" sz="1400" b="1" dirty="0" smtClean="0"/>
              <a:t>Многие </a:t>
            </a:r>
            <a:r>
              <a:rPr lang="ru-RU" sz="1400" b="1" dirty="0"/>
              <a:t>к </a:t>
            </a:r>
            <a:r>
              <a:rPr lang="ru-RU" sz="1400" b="1" dirty="0" smtClean="0"/>
              <a:t>многим</a:t>
            </a:r>
            <a:r>
              <a:rPr lang="en-US" sz="1400" b="1" dirty="0" smtClean="0"/>
              <a:t>”</a:t>
            </a:r>
          </a:p>
          <a:p>
            <a:pPr algn="ctr" eaLnBrk="0" hangingPunct="0"/>
            <a:r>
              <a:rPr lang="ru-RU" sz="1400" dirty="0" smtClean="0"/>
              <a:t>Активное взаимодействие </a:t>
            </a:r>
          </a:p>
          <a:p>
            <a:pPr algn="ctr" eaLnBrk="0" hangingPunct="0"/>
            <a:r>
              <a:rPr lang="ru-RU" sz="1400" dirty="0" smtClean="0"/>
              <a:t>всех участников учебного процесса</a:t>
            </a:r>
            <a:endParaRPr lang="en-US" sz="1400" dirty="0"/>
          </a:p>
        </p:txBody>
      </p:sp>
      <p:sp>
        <p:nvSpPr>
          <p:cNvPr id="43" name="Text Box 84"/>
          <p:cNvSpPr txBox="1">
            <a:spLocks noChangeArrowheads="1"/>
          </p:cNvSpPr>
          <p:nvPr/>
        </p:nvSpPr>
        <p:spPr bwMode="auto">
          <a:xfrm>
            <a:off x="913053" y="4852283"/>
            <a:ext cx="21602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b="1" dirty="0" smtClean="0"/>
              <a:t>“</a:t>
            </a:r>
            <a:r>
              <a:rPr lang="ru-RU" sz="1400" b="1" dirty="0" smtClean="0"/>
              <a:t>Один к одному</a:t>
            </a:r>
            <a:r>
              <a:rPr lang="en-US" sz="1400" b="1" dirty="0" smtClean="0"/>
              <a:t>”</a:t>
            </a:r>
            <a:endParaRPr lang="ru-RU" sz="1400" b="1" dirty="0" smtClean="0"/>
          </a:p>
          <a:p>
            <a:pPr algn="ctr" eaLnBrk="0" hangingPunct="0"/>
            <a:r>
              <a:rPr lang="ru-RU" sz="1400" dirty="0" smtClean="0"/>
              <a:t>взаимодействие студент-преподаватель, или студент-студент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026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Особенности дистанционного образования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94806" y="2084388"/>
            <a:ext cx="3197225" cy="2563813"/>
            <a:chOff x="1872" y="1824"/>
            <a:chExt cx="2014" cy="1615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47000">
                  <a:schemeClr val="accent1">
                    <a:lumMod val="75000"/>
                  </a:schemeClr>
                </a:gs>
                <a:gs pos="100000">
                  <a:schemeClr val="tx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69000">
                  <a:schemeClr val="accent1">
                    <a:lumMod val="60000"/>
                    <a:lumOff val="40000"/>
                  </a:schemeClr>
                </a:gs>
                <a:gs pos="100000">
                  <a:schemeClr val="tx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7" name="AutoShape 16"/>
          <p:cNvSpPr>
            <a:spLocks noChangeArrowheads="1"/>
          </p:cNvSpPr>
          <p:nvPr/>
        </p:nvSpPr>
        <p:spPr bwMode="gray">
          <a:xfrm>
            <a:off x="6321762" y="3642469"/>
            <a:ext cx="1905000" cy="71278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gray">
          <a:xfrm>
            <a:off x="6324600" y="3124199"/>
            <a:ext cx="1905000" cy="6905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gray">
          <a:xfrm>
            <a:off x="6324600" y="2590799"/>
            <a:ext cx="1905000" cy="6905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gray">
          <a:xfrm>
            <a:off x="3367881" y="2983766"/>
            <a:ext cx="22965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Особенности </a:t>
            </a:r>
          </a:p>
          <a:p>
            <a:pPr algn="ctr" eaLnBrk="0" hangingPunct="0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</a:t>
            </a:r>
            <a:endParaRPr lang="en-US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gray">
          <a:xfrm>
            <a:off x="6646331" y="2747963"/>
            <a:ext cx="13186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dirty="0" smtClean="0">
                <a:solidFill>
                  <a:schemeClr val="bg1"/>
                </a:solidFill>
              </a:rPr>
              <a:t>Массовость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gray">
          <a:xfrm>
            <a:off x="6629028" y="3281363"/>
            <a:ext cx="12961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dirty="0" smtClean="0">
                <a:solidFill>
                  <a:schemeClr val="bg1"/>
                </a:solidFill>
              </a:rPr>
              <a:t>НТИ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gray">
          <a:xfrm>
            <a:off x="6536204" y="3844230"/>
            <a:ext cx="15389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dirty="0" smtClean="0">
                <a:solidFill>
                  <a:schemeClr val="bg1"/>
                </a:solidFill>
              </a:rPr>
              <a:t>Рентабельность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gray">
          <a:xfrm>
            <a:off x="838200" y="3657599"/>
            <a:ext cx="1828800" cy="609601"/>
          </a:xfrm>
          <a:prstGeom prst="can">
            <a:avLst>
              <a:gd name="adj" fmla="val 25000"/>
            </a:avLst>
          </a:prstGeom>
          <a:gradFill rotWithShape="1">
            <a:gsLst>
              <a:gs pos="49000">
                <a:schemeClr val="tx1">
                  <a:lumMod val="65000"/>
                </a:schemeClr>
              </a:gs>
              <a:gs pos="100000">
                <a:schemeClr val="tx1">
                  <a:lumMod val="65000"/>
                </a:schemeClr>
              </a:gs>
              <a:gs pos="100000">
                <a:schemeClr val="tx1">
                  <a:lumMod val="65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gray">
          <a:xfrm>
            <a:off x="838200" y="31242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50000">
                <a:schemeClr val="tx1">
                  <a:lumMod val="65000"/>
                </a:schemeClr>
              </a:gs>
              <a:gs pos="50000">
                <a:schemeClr val="folHlink"/>
              </a:gs>
              <a:gs pos="100000">
                <a:schemeClr val="tx1">
                  <a:lumMod val="65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gray">
          <a:xfrm>
            <a:off x="838200" y="25908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99000">
                <a:schemeClr val="tx1">
                  <a:lumMod val="50000"/>
                </a:schemeClr>
              </a:gs>
              <a:gs pos="48000">
                <a:schemeClr val="tx1">
                  <a:lumMod val="65000"/>
                </a:schemeClr>
              </a:gs>
              <a:gs pos="100000">
                <a:schemeClr val="tx1">
                  <a:lumMod val="65000"/>
                </a:schemeClr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gray">
          <a:xfrm>
            <a:off x="807918" y="2732209"/>
            <a:ext cx="18893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Обучение совмещено </a:t>
            </a:r>
          </a:p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с работой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gray">
          <a:xfrm>
            <a:off x="1159214" y="3334692"/>
            <a:ext cx="11041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Массовость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gray">
          <a:xfrm>
            <a:off x="755577" y="3814763"/>
            <a:ext cx="19114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Рентабельность</a:t>
            </a:r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gray">
          <a:xfrm>
            <a:off x="6324600" y="36576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gray">
          <a:xfrm>
            <a:off x="6324600" y="31242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gray">
          <a:xfrm>
            <a:off x="6324600" y="25908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gray">
          <a:xfrm>
            <a:off x="6362923" y="2747963"/>
            <a:ext cx="18855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Обучение без отрыва </a:t>
            </a:r>
          </a:p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от производства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gray">
          <a:xfrm>
            <a:off x="6686318" y="3371076"/>
            <a:ext cx="12207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Модульность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gray">
          <a:xfrm>
            <a:off x="6330895" y="3904476"/>
            <a:ext cx="194957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Асинхронность</a:t>
            </a:r>
          </a:p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Независимость во времени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0" name="AutoShape 17"/>
          <p:cNvSpPr>
            <a:spLocks noChangeArrowheads="1"/>
          </p:cNvSpPr>
          <p:nvPr/>
        </p:nvSpPr>
        <p:spPr bwMode="gray">
          <a:xfrm>
            <a:off x="5086350" y="5181602"/>
            <a:ext cx="1912426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AutoShape 18"/>
          <p:cNvSpPr>
            <a:spLocks noChangeArrowheads="1"/>
          </p:cNvSpPr>
          <p:nvPr/>
        </p:nvSpPr>
        <p:spPr bwMode="gray">
          <a:xfrm>
            <a:off x="5093776" y="4671978"/>
            <a:ext cx="1888949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gray">
          <a:xfrm>
            <a:off x="5284933" y="4805364"/>
            <a:ext cx="16126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Территориальная независимость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gray">
          <a:xfrm>
            <a:off x="5093776" y="5281579"/>
            <a:ext cx="190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Индивидуальный выбор курса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gray">
          <a:xfrm>
            <a:off x="1659819" y="5181601"/>
            <a:ext cx="1841412" cy="609600"/>
          </a:xfrm>
          <a:prstGeom prst="can">
            <a:avLst>
              <a:gd name="adj" fmla="val 25000"/>
            </a:avLst>
          </a:prstGeom>
          <a:gradFill rotWithShape="1">
            <a:gsLst>
              <a:gs pos="50000">
                <a:schemeClr val="tx1">
                  <a:lumMod val="75000"/>
                </a:schemeClr>
              </a:gs>
              <a:gs pos="50000">
                <a:schemeClr val="folHlink"/>
              </a:gs>
              <a:gs pos="100000">
                <a:schemeClr val="tx1">
                  <a:lumMod val="65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gray">
          <a:xfrm>
            <a:off x="1659819" y="4648201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50000">
                <a:schemeClr val="tx1">
                  <a:lumMod val="65000"/>
                </a:schemeClr>
              </a:gs>
              <a:gs pos="50000">
                <a:schemeClr val="folHlink"/>
              </a:gs>
              <a:gs pos="100000">
                <a:schemeClr val="tx1">
                  <a:lumMod val="65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gray">
          <a:xfrm>
            <a:off x="1832171" y="4805364"/>
            <a:ext cx="13507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Новая роль </a:t>
            </a:r>
          </a:p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преподавателя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gray">
          <a:xfrm>
            <a:off x="1697777" y="5338764"/>
            <a:ext cx="1730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Новая роль ученика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Формы дистанционного образования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1835696" y="1700809"/>
            <a:ext cx="5206366" cy="207328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619659" y="4459784"/>
            <a:ext cx="1544640" cy="1544637"/>
            <a:chOff x="4272" y="2823"/>
            <a:chExt cx="973" cy="973"/>
          </a:xfrm>
          <a:gradFill>
            <a:gsLst>
              <a:gs pos="99000">
                <a:schemeClr val="tx1">
                  <a:lumMod val="50000"/>
                </a:schemeClr>
              </a:gs>
              <a:gs pos="48000">
                <a:schemeClr val="tx1">
                  <a:lumMod val="65000"/>
                </a:schemeClr>
              </a:gs>
              <a:gs pos="100000">
                <a:schemeClr val="tx1">
                  <a:lumMod val="65000"/>
                </a:schemeClr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</p:grpSpPr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gray">
            <a:xfrm>
              <a:off x="4329" y="3176"/>
              <a:ext cx="881" cy="3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FFFF"/>
                  </a:solidFill>
                </a:rPr>
                <a:t>электронные </a:t>
              </a:r>
            </a:p>
            <a:p>
              <a:pPr algn="ctr"/>
              <a:r>
                <a:rPr lang="ru-RU" sz="1400" b="1" dirty="0" smtClean="0">
                  <a:solidFill>
                    <a:srgbClr val="FFFFFF"/>
                  </a:solidFill>
                </a:rPr>
                <a:t>журналы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658465" y="4698203"/>
            <a:ext cx="1570040" cy="1544637"/>
            <a:chOff x="3024" y="2823"/>
            <a:chExt cx="989" cy="973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gray">
            <a:xfrm>
              <a:off x="3024" y="3213"/>
              <a:ext cx="9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FFFF"/>
                  </a:solidFill>
                </a:rPr>
                <a:t>интерактивные </a:t>
              </a:r>
            </a:p>
            <a:p>
              <a:pPr algn="ctr"/>
              <a:r>
                <a:rPr lang="ru-RU" sz="1400" b="1" dirty="0" smtClean="0">
                  <a:solidFill>
                    <a:srgbClr val="FFFFFF"/>
                  </a:solidFill>
                </a:rPr>
                <a:t>базы данных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827690" y="4305003"/>
            <a:ext cx="1544638" cy="1544637"/>
            <a:chOff x="1776" y="2823"/>
            <a:chExt cx="973" cy="973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gray">
            <a:xfrm>
              <a:off x="1870" y="3213"/>
              <a:ext cx="76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FFFF"/>
                  </a:solidFill>
                </a:rPr>
                <a:t>аудиокниги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656255" y="3011830"/>
            <a:ext cx="1544636" cy="1544637"/>
            <a:chOff x="555" y="2823"/>
            <a:chExt cx="973" cy="973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tx2">
                    <a:alpha val="85001"/>
                  </a:schemeClr>
                </a:gs>
                <a:gs pos="100000">
                  <a:schemeClr val="tx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gray">
            <a:xfrm>
              <a:off x="597" y="2873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gray">
            <a:xfrm>
              <a:off x="597" y="3113"/>
              <a:ext cx="90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FFFF"/>
                  </a:solidFill>
                </a:rPr>
                <a:t>электронные учебные курсы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Group 20"/>
          <p:cNvGrpSpPr>
            <a:grpSpLocks/>
          </p:cNvGrpSpPr>
          <p:nvPr/>
        </p:nvGrpSpPr>
        <p:grpSpPr bwMode="auto">
          <a:xfrm>
            <a:off x="6588223" y="2953831"/>
            <a:ext cx="1544638" cy="1544637"/>
            <a:chOff x="1776" y="2823"/>
            <a:chExt cx="973" cy="973"/>
          </a:xfrm>
        </p:grpSpPr>
        <p:sp>
          <p:nvSpPr>
            <p:cNvPr id="41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gray">
            <a:xfrm>
              <a:off x="1797" y="2885"/>
              <a:ext cx="949" cy="81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Text Box 26"/>
            <p:cNvSpPr txBox="1">
              <a:spLocks noChangeArrowheads="1"/>
            </p:cNvSpPr>
            <p:nvPr/>
          </p:nvSpPr>
          <p:spPr bwMode="gray">
            <a:xfrm>
              <a:off x="1797" y="3128"/>
              <a:ext cx="9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FFFF"/>
                  </a:solidFill>
                </a:rPr>
                <a:t>виртуальные классы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325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Модели дистанционного обучения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562600" y="35052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1143000" y="35052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38250" y="3705225"/>
            <a:ext cx="203835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Синхронное обучение</a:t>
            </a:r>
          </a:p>
          <a:p>
            <a:pPr algn="ctr" eaLnBrk="0" hangingPunct="0"/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группа студентов работает над приобретением одинаковых знаний или навыков в режиме реального времени</a:t>
            </a:r>
            <a:endParaRPr lang="en-US" sz="1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gray">
          <a:xfrm>
            <a:off x="3222625" y="340836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100000">
                <a:schemeClr val="tx1">
                  <a:lumMod val="65000"/>
                </a:schemeClr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2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4051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Freeform 10"/>
          <p:cNvSpPr>
            <a:spLocks/>
          </p:cNvSpPr>
          <p:nvPr/>
        </p:nvSpPr>
        <p:spPr bwMode="gray">
          <a:xfrm flipH="1">
            <a:off x="4875213" y="340836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13000">
                <a:schemeClr val="accent1">
                  <a:lumMod val="60000"/>
                  <a:lumOff val="40000"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endParaRPr lang="ru-RU"/>
          </a:p>
        </p:txBody>
      </p: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3189287" y="1781178"/>
            <a:ext cx="2684463" cy="1341439"/>
            <a:chOff x="2086" y="1314"/>
            <a:chExt cx="1691" cy="845"/>
          </a:xfrm>
        </p:grpSpPr>
        <p:sp>
          <p:nvSpPr>
            <p:cNvPr id="26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9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642715" y="2212333"/>
            <a:ext cx="19198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Модели ДО</a:t>
            </a:r>
            <a:endParaRPr lang="en-US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15000" y="3694515"/>
            <a:ext cx="203835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  Асинхронное обучение  </a:t>
            </a:r>
          </a:p>
          <a:p>
            <a:pPr algn="ctr" eaLnBrk="0" hangingPunct="0"/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Учащийся проходит курс обучения без контроля преподавателя, в любое удобное для него время</a:t>
            </a:r>
            <a:endParaRPr lang="ru-RU" sz="1400" dirty="0">
              <a:solidFill>
                <a:schemeClr val="tx1">
                  <a:lumMod val="95000"/>
                </a:schemeClr>
              </a:solidFill>
            </a:endParaRPr>
          </a:p>
          <a:p>
            <a:pPr algn="ctr" eaLnBrk="0" hangingPunct="0"/>
            <a:endParaRPr lang="ru-RU" sz="1400" b="1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1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FD9265-7DE2-4C86-B4FA-D92A8AA9F435}"/>
</file>

<file path=customXml/itemProps2.xml><?xml version="1.0" encoding="utf-8"?>
<ds:datastoreItem xmlns:ds="http://schemas.openxmlformats.org/officeDocument/2006/customXml" ds:itemID="{511CE1AE-B501-4361-97B8-A03E8B03FB1D}"/>
</file>

<file path=customXml/itemProps3.xml><?xml version="1.0" encoding="utf-8"?>
<ds:datastoreItem xmlns:ds="http://schemas.openxmlformats.org/officeDocument/2006/customXml" ds:itemID="{955C425C-E515-4356-8293-1D9604100144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561</TotalTime>
  <Words>473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     Дистанционное обучение в современной  высшей школе  Достоинства и проблемы качества  </vt:lpstr>
      <vt:lpstr>Дистанционное образование (ДО)</vt:lpstr>
      <vt:lpstr>Основные этапы создания курса дистанционного обучения</vt:lpstr>
      <vt:lpstr>Организационно-информационная база дистанционного образования</vt:lpstr>
      <vt:lpstr>Информационная база дистанционного образования </vt:lpstr>
      <vt:lpstr>Методы дистанционного образования</vt:lpstr>
      <vt:lpstr>Особенности дистанционного образования</vt:lpstr>
      <vt:lpstr>Формы дистанционного образования</vt:lpstr>
      <vt:lpstr>Модели дистанционного обучения</vt:lpstr>
      <vt:lpstr>Типы организационных структур ДО</vt:lpstr>
      <vt:lpstr> Достоинства и проблемы качества дистанционного обучения </vt:lpstr>
      <vt:lpstr>ВЫВОДЫ: Таким образом, под термином дистанционное образование следует понимать особенную форму взаимодействия системы учитель, учебник и ученик. Главный аспект при организации дистанционной формы обучения является создание электронных курсов, разработка дидактических основ дистанционного обучения, подготовка педагогов-координаторов. Не следует отождествлять дистанционную форму с заочной формой обучения, ибо здесь предусматривается постоянный контакт с преподавателем, с другими учащимися киберкласса, имитация всех видов очного обучения, но специфичными формами.  Следовательно, требуются объемные теоретические и экспериментальные исследования, связанные с внедрением программ дистанционного обучения в современной высшей школе</vt:lpstr>
    </vt:vector>
  </TitlesOfParts>
  <Company>БелНИПИнефть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 в современной высшей школе</dc:title>
  <dc:creator>Переволоцкая Янина Александровна</dc:creator>
  <cp:lastModifiedBy>Admin</cp:lastModifiedBy>
  <cp:revision>57</cp:revision>
  <dcterms:created xsi:type="dcterms:W3CDTF">2013-02-07T05:23:00Z</dcterms:created>
  <dcterms:modified xsi:type="dcterms:W3CDTF">2014-02-01T16:05:18Z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